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4" r:id="rId14"/>
    <p:sldId id="295" r:id="rId15"/>
    <p:sldId id="296" r:id="rId16"/>
    <p:sldId id="297" r:id="rId17"/>
    <p:sldId id="269" r:id="rId18"/>
    <p:sldId id="292" r:id="rId19"/>
    <p:sldId id="289" r:id="rId20"/>
    <p:sldId id="290" r:id="rId21"/>
    <p:sldId id="291" r:id="rId22"/>
    <p:sldId id="293" r:id="rId23"/>
    <p:sldId id="298" r:id="rId24"/>
    <p:sldId id="299" r:id="rId25"/>
    <p:sldId id="300" r:id="rId26"/>
    <p:sldId id="301" r:id="rId27"/>
    <p:sldId id="302" r:id="rId28"/>
    <p:sldId id="304" r:id="rId29"/>
    <p:sldId id="303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276" r:id="rId38"/>
    <p:sldId id="312" r:id="rId39"/>
    <p:sldId id="313" r:id="rId40"/>
    <p:sldId id="280" r:id="rId41"/>
    <p:sldId id="315" r:id="rId42"/>
    <p:sldId id="284" r:id="rId43"/>
    <p:sldId id="316" r:id="rId44"/>
    <p:sldId id="285" r:id="rId45"/>
    <p:sldId id="317" r:id="rId46"/>
    <p:sldId id="273" r:id="rId47"/>
    <p:sldId id="318" r:id="rId48"/>
    <p:sldId id="286" r:id="rId49"/>
    <p:sldId id="319" r:id="rId50"/>
    <p:sldId id="320" r:id="rId51"/>
    <p:sldId id="321" r:id="rId52"/>
    <p:sldId id="287" r:id="rId53"/>
    <p:sldId id="314" r:id="rId54"/>
    <p:sldId id="322" r:id="rId55"/>
    <p:sldId id="323" r:id="rId56"/>
    <p:sldId id="324" r:id="rId57"/>
    <p:sldId id="326" r:id="rId58"/>
    <p:sldId id="325" r:id="rId59"/>
    <p:sldId id="327" r:id="rId60"/>
    <p:sldId id="328" r:id="rId61"/>
    <p:sldId id="329" r:id="rId62"/>
    <p:sldId id="330" r:id="rId63"/>
    <p:sldId id="332" r:id="rId64"/>
    <p:sldId id="331" r:id="rId65"/>
    <p:sldId id="333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 Mao" initials="XM" lastIdx="1" clrIdx="0">
    <p:extLst>
      <p:ext uri="{19B8F6BF-5375-455C-9EA6-DF929625EA0E}">
        <p15:presenceInfo xmlns:p15="http://schemas.microsoft.com/office/powerpoint/2012/main" userId="Xiao M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45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5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6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9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9878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33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1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60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17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0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4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7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5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6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5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7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6C58E9-706D-4DA5-9D19-7B816CAC4E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06E05-D304-4E18-8E73-28C855F5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64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_(programming_language)" TargetMode="External"/><Relationship Id="rId2" Type="http://schemas.openxmlformats.org/officeDocument/2006/relationships/hyperlink" Target="https://en.wikipedia.org/wiki/Syntax_(programming_languages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ow-level_programming_language" TargetMode="External"/><Relationship Id="rId4" Type="http://schemas.openxmlformats.org/officeDocument/2006/relationships/hyperlink" Target="https://en.wikipedia.org/wiki/C++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pcoder.com/blog/interview-topcoder-member-matthew99a-xiao-mao-china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pcoder.com/community/member-programs/algorithm-problem-writer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TAlgorithm@topcoder.com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_(programming_language)" TargetMode="External"/><Relationship Id="rId2" Type="http://schemas.openxmlformats.org/officeDocument/2006/relationships/hyperlink" Target="https://www.topcoder.com/community/member-programs/algorithm-problem-writer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news.mit.edu/sites/mit.edu.newsoffice/files/styles/news_article_image_top_slideshow/public/images/2013/20130214103501-10.jpg?itok=Qb72mM3t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inquiriesjournal.com/article-images/uid-2397-1413000981/46588d.jpg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listart.mit.edu/sites/default/files/styles/slideshow/public/Stratton%20Student%20Center.jpg?itok=UKxbcFo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atalog.mit.edu/mit/undergraduate-education/general-institute-requirement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catalog.mit.edu/mit/undergraduate-education/general-institute-requirements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eb.mit.edu/registrar/reg/grades/freshmangrading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565D-6214-4527-9703-5740008BE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Problem-Setting On </a:t>
            </a:r>
            <a:r>
              <a:rPr lang="en-US" dirty="0" err="1"/>
              <a:t>Topcoder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B18EE-B6F7-46E3-A07B-7249F876A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Xiao Mao</a:t>
            </a:r>
          </a:p>
          <a:p>
            <a:r>
              <a:rPr lang="en-US" dirty="0"/>
              <a:t>Massachusetts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751377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0047-B836-4F2C-B0CD-CC9E3E50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582B88-ECBD-4CF5-A081-D6C88C900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0" y="1653742"/>
            <a:ext cx="5542110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FE06D-E86C-4E19-8C76-D92395F1CA01}"/>
              </a:ext>
            </a:extLst>
          </p:cNvPr>
          <p:cNvSpPr txBox="1"/>
          <p:nvPr/>
        </p:nvSpPr>
        <p:spPr>
          <a:xfrm>
            <a:off x="6845318" y="2018132"/>
            <a:ext cx="50177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standard solution should be in Java(</a:t>
            </a:r>
            <a:r>
              <a:rPr lang="en-US" dirty="0">
                <a:sym typeface="Wingdings" panose="05000000000000000000" pitchFamily="2" charset="2"/>
              </a:rPr>
              <a:t>).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solution should also include </a:t>
            </a:r>
          </a:p>
          <a:p>
            <a:r>
              <a:rPr lang="en-US" dirty="0"/>
              <a:t>Validator and Checker(if needed).</a:t>
            </a:r>
          </a:p>
          <a:p>
            <a:endParaRPr lang="en-US" dirty="0"/>
          </a:p>
          <a:p>
            <a:r>
              <a:rPr lang="en-US" dirty="0"/>
              <a:t>“Test” will also validate test data.</a:t>
            </a:r>
          </a:p>
        </p:txBody>
      </p:sp>
    </p:spTree>
    <p:extLst>
      <p:ext uri="{BB962C8B-B14F-4D97-AF65-F5344CB8AC3E}">
        <p14:creationId xmlns:p14="http://schemas.microsoft.com/office/powerpoint/2010/main" val="372734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D073-50CF-44A6-944C-1A5B59F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497E6-BB0F-4C82-9D7D-6E49BE6BE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58" y="1692420"/>
            <a:ext cx="5542110" cy="4195762"/>
          </a:xfrm>
        </p:spPr>
      </p:pic>
    </p:spTree>
    <p:extLst>
      <p:ext uri="{BB962C8B-B14F-4D97-AF65-F5344CB8AC3E}">
        <p14:creationId xmlns:p14="http://schemas.microsoft.com/office/powerpoint/2010/main" val="211249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CB3-6FF0-4C7E-B277-87FE15E6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Correspondence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6A2B6-7FA7-4F1A-A7E0-1773612D4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88" y="1907165"/>
            <a:ext cx="5542110" cy="4195762"/>
          </a:xfrm>
        </p:spPr>
      </p:pic>
    </p:spTree>
    <p:extLst>
      <p:ext uri="{BB962C8B-B14F-4D97-AF65-F5344CB8AC3E}">
        <p14:creationId xmlns:p14="http://schemas.microsoft.com/office/powerpoint/2010/main" val="262141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DAE8-1C29-4DF4-9A4E-8AEA1B5C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B3D9-8AD3-414E-B0EF-FF5F33E59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solution must be proved correct or very likely correct for ALL test cases.</a:t>
            </a:r>
          </a:p>
          <a:p>
            <a:r>
              <a:rPr lang="en-US" dirty="0"/>
              <a:t>It must fit in the time limit with a large margin(</a:t>
            </a:r>
            <a:r>
              <a:rPr lang="en-US" dirty="0" err="1"/>
              <a:t>i.e</a:t>
            </a:r>
            <a:r>
              <a:rPr lang="en-US" dirty="0"/>
              <a:t> worst-case run time below a fraction of the time limit).</a:t>
            </a:r>
          </a:p>
        </p:txBody>
      </p:sp>
    </p:spTree>
    <p:extLst>
      <p:ext uri="{BB962C8B-B14F-4D97-AF65-F5344CB8AC3E}">
        <p14:creationId xmlns:p14="http://schemas.microsoft.com/office/powerpoint/2010/main" val="84342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A599-2250-49CF-99C0-C4CECEA5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09B9-74E3-4D7C-AFE7-854186DD9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some special tasks, the correctness of an output isn’t obvious. A checker is needed.</a:t>
            </a:r>
          </a:p>
          <a:p>
            <a:r>
              <a:rPr lang="en-US" dirty="0"/>
              <a:t>A checker must be proven to accurately or very likely report the correctness of ALL outputs.</a:t>
            </a:r>
          </a:p>
          <a:p>
            <a:r>
              <a:rPr lang="en-US" dirty="0"/>
              <a:t>For incorrect outputs, an explanation is preferred.</a:t>
            </a:r>
          </a:p>
        </p:txBody>
      </p:sp>
    </p:spTree>
    <p:extLst>
      <p:ext uri="{BB962C8B-B14F-4D97-AF65-F5344CB8AC3E}">
        <p14:creationId xmlns:p14="http://schemas.microsoft.com/office/powerpoint/2010/main" val="36358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DDA-8748-4371-B2E8-37E44477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61F57-38F5-4E5E-97F0-ADC80EED2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validator validates inputs.</a:t>
            </a:r>
          </a:p>
          <a:p>
            <a:r>
              <a:rPr lang="en-US" dirty="0"/>
              <a:t>It must be proven to accurately or very likely report the validity of ALL inputs.</a:t>
            </a:r>
          </a:p>
          <a:p>
            <a:r>
              <a:rPr lang="en-US" dirty="0"/>
              <a:t>For incorrect inputs, an explanation is almost always needed.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9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32D3-65AD-4016-BD8E-441D880B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D51BB-6C9F-4257-8668-B79295A1B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writers code solutions, checkers and validators in separate files.</a:t>
            </a:r>
          </a:p>
          <a:p>
            <a:r>
              <a:rPr lang="en-US" dirty="0"/>
              <a:t>However, we do it in one file on </a:t>
            </a:r>
            <a:r>
              <a:rPr lang="en-US" dirty="0" err="1"/>
              <a:t>Topcoder</a:t>
            </a:r>
            <a:r>
              <a:rPr lang="en-US" dirty="0"/>
              <a:t>.</a:t>
            </a:r>
          </a:p>
          <a:p>
            <a:r>
              <a:rPr lang="en-US" dirty="0"/>
              <a:t>To further explain that, let’s introduce Java.</a:t>
            </a:r>
          </a:p>
        </p:txBody>
      </p:sp>
    </p:spTree>
    <p:extLst>
      <p:ext uri="{BB962C8B-B14F-4D97-AF65-F5344CB8AC3E}">
        <p14:creationId xmlns:p14="http://schemas.microsoft.com/office/powerpoint/2010/main" val="227792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9EDF-4B13-4E27-B0A3-67E24E28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85D74-F17C-4E84-B655-65CCD4FA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was mentioned, the standard solution should be in Java.</a:t>
            </a:r>
          </a:p>
          <a:p>
            <a:r>
              <a:rPr lang="en-US" dirty="0"/>
              <a:t>What is Java?</a:t>
            </a:r>
          </a:p>
          <a:p>
            <a:r>
              <a:rPr lang="en-US" dirty="0"/>
              <a:t>Its’ not a sea. It’s a language.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It’s not Javanese. It’s a programming language.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E3312-C972-47B3-929B-715842FB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0" y="4148250"/>
            <a:ext cx="4679917" cy="225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D2A63-B452-4F23-A780-4CE05549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91" y="4150658"/>
            <a:ext cx="5691229" cy="221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4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7244-4756-4DF0-B5B3-3E904CF6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D7383-572E-4579-BA7A-2917F279D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those who don’t know how to code in Java, a good way is to code in C++ first and then try to translate the code into Java.</a:t>
            </a:r>
          </a:p>
          <a:p>
            <a:r>
              <a:rPr lang="en-US" dirty="0"/>
              <a:t>How different is Java from C++?</a:t>
            </a:r>
          </a:p>
        </p:txBody>
      </p:sp>
    </p:spTree>
    <p:extLst>
      <p:ext uri="{BB962C8B-B14F-4D97-AF65-F5344CB8AC3E}">
        <p14:creationId xmlns:p14="http://schemas.microsoft.com/office/powerpoint/2010/main" val="231143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5E6F-9A11-429E-BBBA-BC0F0E1E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19A4-E45B-4DEC-9A59-29F557B9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“g++ (filename).cpp –o (output file name)”</a:t>
            </a:r>
          </a:p>
          <a:p>
            <a:endParaRPr lang="en-US" dirty="0"/>
          </a:p>
          <a:p>
            <a:r>
              <a:rPr lang="en-US" dirty="0"/>
              <a:t>An executable file is generated</a:t>
            </a:r>
          </a:p>
          <a:p>
            <a:r>
              <a:rPr lang="en-US" dirty="0"/>
              <a:t>Run the executable file.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F61E9-F3CF-4AF5-AE05-D4FC3463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78" y="2528452"/>
            <a:ext cx="6257971" cy="4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85FF-F5E0-4797-AC02-F5D69367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C2F6-82E9-4189-873A-187D46AF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with, I will give a brief introduction to the procedures of problem-setting on </a:t>
            </a:r>
            <a:r>
              <a:rPr lang="en-US" dirty="0" err="1"/>
              <a:t>Topcoder</a:t>
            </a:r>
            <a:r>
              <a:rPr lang="en-US" dirty="0"/>
              <a:t>. </a:t>
            </a:r>
          </a:p>
          <a:p>
            <a:r>
              <a:rPr lang="en-US" dirty="0"/>
              <a:t>I have no connections to </a:t>
            </a:r>
            <a:r>
              <a:rPr lang="en-US" dirty="0" err="1"/>
              <a:t>Topcoder</a:t>
            </a:r>
            <a:r>
              <a:rPr lang="en-US" dirty="0"/>
              <a:t>. THIS IS NOT AN ADVERTISEMENT.</a:t>
            </a:r>
          </a:p>
        </p:txBody>
      </p:sp>
    </p:spTree>
    <p:extLst>
      <p:ext uri="{BB962C8B-B14F-4D97-AF65-F5344CB8AC3E}">
        <p14:creationId xmlns:p14="http://schemas.microsoft.com/office/powerpoint/2010/main" val="10437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F8C5-E578-4DDB-B238-534DCE37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24B6-93F8-43F0-9C81-6F07F5C90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Use the command “python (filename).</a:t>
            </a:r>
            <a:r>
              <a:rPr lang="en-US" dirty="0" err="1"/>
              <a:t>py</a:t>
            </a:r>
            <a:r>
              <a:rPr lang="en-US" dirty="0"/>
              <a:t>” to run.</a:t>
            </a:r>
          </a:p>
          <a:p>
            <a:r>
              <a:rPr lang="en-US" dirty="0"/>
              <a:t>No extra files are generated</a:t>
            </a:r>
          </a:p>
          <a:p>
            <a:r>
              <a:rPr lang="en-US" dirty="0"/>
              <a:t>The code itself is “executive” in some way.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FDB22-F571-4B1A-872A-1DE457B9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149359"/>
            <a:ext cx="6777087" cy="2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672A-853B-41BF-AFD7-060474F4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C050-58F9-48AD-B29B-BF4F02F53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javac</a:t>
            </a:r>
            <a:r>
              <a:rPr lang="en-US" dirty="0"/>
              <a:t> (filename).java”.</a:t>
            </a:r>
          </a:p>
          <a:p>
            <a:r>
              <a:rPr lang="en-US" dirty="0"/>
              <a:t>Files for classes are generated.</a:t>
            </a:r>
          </a:p>
          <a:p>
            <a:r>
              <a:rPr lang="en-US" dirty="0"/>
              <a:t>After </a:t>
            </a:r>
            <a:r>
              <a:rPr lang="en-US" dirty="0" err="1"/>
              <a:t>javac</a:t>
            </a:r>
            <a:r>
              <a:rPr lang="en-US" dirty="0"/>
              <a:t>, use “java (filename)” to run.</a:t>
            </a:r>
          </a:p>
          <a:p>
            <a:r>
              <a:rPr lang="en-US" dirty="0"/>
              <a:t>Unlike python, compilation is required.</a:t>
            </a:r>
          </a:p>
          <a:p>
            <a:r>
              <a:rPr lang="en-US" dirty="0"/>
              <a:t>Unlike C++. No executable files are generated. It’s possible to “interact” with the program in the black box.</a:t>
            </a:r>
          </a:p>
          <a:p>
            <a:r>
              <a:rPr lang="en-US" dirty="0" err="1"/>
              <a:t>Topcoder</a:t>
            </a:r>
            <a:r>
              <a:rPr lang="en-US" dirty="0"/>
              <a:t> arena and MPSQAS are run on Java platform. Writing standard solution in Java makes things much easier.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419C6-45DF-4E20-9EDB-D2D6608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02" y="1948293"/>
            <a:ext cx="7034264" cy="8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8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5730-2118-4AA0-B925-85FAB094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F1D05-A1E9-4F7B-969C-8A3999D5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standard solution on </a:t>
            </a:r>
            <a:r>
              <a:rPr lang="en-US" dirty="0" err="1"/>
              <a:t>topcoder</a:t>
            </a:r>
            <a:r>
              <a:rPr lang="en-US" dirty="0"/>
              <a:t> comprises a solution, a validator and sometimes a checker.</a:t>
            </a:r>
          </a:p>
          <a:p>
            <a:r>
              <a:rPr lang="en-US" dirty="0"/>
              <a:t>How does that work?</a:t>
            </a:r>
          </a:p>
        </p:txBody>
      </p:sp>
    </p:spTree>
    <p:extLst>
      <p:ext uri="{BB962C8B-B14F-4D97-AF65-F5344CB8AC3E}">
        <p14:creationId xmlns:p14="http://schemas.microsoft.com/office/powerpoint/2010/main" val="176884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EBE1-9500-4543-90BF-E09D27C5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you run a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F6C6F-AE3C-4ABA-9517-AC0D5B71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java program must contain a public class whose name is the same as the file’s. </a:t>
            </a:r>
          </a:p>
          <a:p>
            <a:r>
              <a:rPr lang="en-US" dirty="0"/>
              <a:t>By default, a public static void function named “main” will be called. If it doesn’t exist, there will be an error.</a:t>
            </a:r>
          </a:p>
          <a:p>
            <a:r>
              <a:rPr lang="en-US" dirty="0"/>
              <a:t>To receive input from the input stream, a reader class is needed. Similarly, to output to the output stream, a writer class is necessary.</a:t>
            </a:r>
          </a:p>
          <a:p>
            <a:r>
              <a:rPr lang="en-US" dirty="0"/>
              <a:t>However, on </a:t>
            </a:r>
            <a:r>
              <a:rPr lang="en-US" dirty="0" err="1"/>
              <a:t>topcoder</a:t>
            </a:r>
            <a:r>
              <a:rPr lang="en-US" dirty="0"/>
              <a:t>, things are a little bit wacky.</a:t>
            </a:r>
          </a:p>
        </p:txBody>
      </p:sp>
    </p:spTree>
    <p:extLst>
      <p:ext uri="{BB962C8B-B14F-4D97-AF65-F5344CB8AC3E}">
        <p14:creationId xmlns:p14="http://schemas.microsoft.com/office/powerpoint/2010/main" val="379470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3C5F-D6D8-427E-88E8-40AB95BB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on </a:t>
            </a:r>
            <a:r>
              <a:rPr lang="en-US" dirty="0" err="1"/>
              <a:t>Topcoder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05BA4-A32E-4636-AFFB-32659D81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solution mode, the function given in the problem statements is called. It shall return a variable with required type and value.</a:t>
            </a:r>
          </a:p>
          <a:p>
            <a:r>
              <a:rPr lang="en-US" dirty="0"/>
              <a:t>In checker mode, a function named “check” is called. It shall return either an error message or an empty string when the output is correct. </a:t>
            </a:r>
          </a:p>
          <a:p>
            <a:r>
              <a:rPr lang="en-US" dirty="0"/>
              <a:t>In validator mode, a function named “</a:t>
            </a:r>
            <a:r>
              <a:rPr lang="en-US" dirty="0" err="1"/>
              <a:t>checkData</a:t>
            </a:r>
            <a:r>
              <a:rPr lang="en-US" dirty="0"/>
              <a:t>” is called(Like C++, Java is also case-sensitive). It shall return either an error message or an empty string in case the input is valid. </a:t>
            </a:r>
          </a:p>
          <a:p>
            <a:r>
              <a:rPr lang="en-US" dirty="0"/>
              <a:t>The mechanics don’t matter, since we are not the developers.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F177-1CB6-4F4E-9982-3272AE89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similar is Java and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F2B48-B159-451C-B455-74B9EC363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language(Java) derives much of its </a:t>
            </a:r>
            <a:r>
              <a:rPr lang="en-US" dirty="0">
                <a:hlinkClick r:id="rId2" tooltip="Syntax (programming languages)"/>
              </a:rPr>
              <a:t>syntax</a:t>
            </a:r>
            <a:r>
              <a:rPr lang="en-US" dirty="0"/>
              <a:t> from </a:t>
            </a:r>
            <a:r>
              <a:rPr lang="en-US" dirty="0">
                <a:hlinkClick r:id="rId3" tooltip="C (programming language)"/>
              </a:rPr>
              <a:t>C</a:t>
            </a:r>
            <a:r>
              <a:rPr lang="en-US" dirty="0"/>
              <a:t> and </a:t>
            </a:r>
            <a:r>
              <a:rPr lang="en-US" dirty="0">
                <a:hlinkClick r:id="rId4" tooltip="C++"/>
              </a:rPr>
              <a:t>C++</a:t>
            </a:r>
            <a:r>
              <a:rPr lang="en-US" dirty="0"/>
              <a:t>, but it has fewer </a:t>
            </a:r>
            <a:r>
              <a:rPr lang="en-US" dirty="0">
                <a:hlinkClick r:id="rId5" tooltip="Low-level programming language"/>
              </a:rPr>
              <a:t>low-level</a:t>
            </a:r>
            <a:r>
              <a:rPr lang="en-US" dirty="0"/>
              <a:t> facilities than either of them.” ---Java (programming language) Wikipedia</a:t>
            </a:r>
          </a:p>
          <a:p>
            <a:r>
              <a:rPr lang="en-US" dirty="0"/>
              <a:t>Mandarin, Cantonese, and Middle Chinese. (My own dialect, Xiang, develops from </a:t>
            </a:r>
            <a:r>
              <a:rPr lang="en-US" dirty="0" err="1"/>
              <a:t>Ancicent</a:t>
            </a:r>
            <a:r>
              <a:rPr lang="en-US" dirty="0"/>
              <a:t> Chinese)</a:t>
            </a:r>
          </a:p>
        </p:txBody>
      </p:sp>
    </p:spTree>
    <p:extLst>
      <p:ext uri="{BB962C8B-B14F-4D97-AF65-F5344CB8AC3E}">
        <p14:creationId xmlns:p14="http://schemas.microsoft.com/office/powerpoint/2010/main" val="5507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8CB1-716E-49AD-8B46-041818AD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C539-6061-4B64-8F6E-826848A7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C++: #include &lt;bits/</a:t>
            </a:r>
            <a:r>
              <a:rPr lang="en-US" dirty="0" err="1"/>
              <a:t>stdc</a:t>
            </a:r>
            <a:r>
              <a:rPr lang="en-US" dirty="0"/>
              <a:t>++.h&gt;</a:t>
            </a:r>
          </a:p>
          <a:p>
            <a:r>
              <a:rPr lang="en-US" dirty="0"/>
              <a:t>Java: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6F93E-DD7D-435A-9189-ADD84229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19" y="2883823"/>
            <a:ext cx="4219606" cy="25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7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D2C0B-515A-4939-969A-3C4314C6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5" y="1815449"/>
            <a:ext cx="6396496" cy="4634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6F7A4-E3DE-4AC5-9099-90FD3033D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42" y="1760030"/>
            <a:ext cx="6158850" cy="46895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744845-5FB0-4F34-B33C-A2868FB44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What differences can you find?</a:t>
            </a:r>
          </a:p>
        </p:txBody>
      </p:sp>
    </p:spTree>
    <p:extLst>
      <p:ext uri="{BB962C8B-B14F-4D97-AF65-F5344CB8AC3E}">
        <p14:creationId xmlns:p14="http://schemas.microsoft.com/office/powerpoint/2010/main" val="100072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690D-3234-451A-B22B-207B5E5B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B4CEE-F178-4A47-B845-D0EE55BA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can’t modify a string in Java. To do so, you have to change it into an array of char.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DA323-FE67-4515-A072-FB824DFA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56" y="2764760"/>
            <a:ext cx="5448340" cy="1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7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2198-0190-41B1-BF8E-4FA4ACA5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FA3F-EC2C-4B3A-88C0-DA403BC7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Overloading operators don’t exist in Java.</a:t>
            </a:r>
          </a:p>
          <a:p>
            <a:r>
              <a:rPr lang="en-US" dirty="0"/>
              <a:t>You can use big integers directly in Java. It can function as </a:t>
            </a:r>
            <a:r>
              <a:rPr lang="en-US" dirty="0" err="1"/>
              <a:t>bitsets</a:t>
            </a:r>
            <a:r>
              <a:rPr lang="en-US" dirty="0"/>
              <a:t> in C++.</a:t>
            </a:r>
          </a:p>
          <a:p>
            <a:r>
              <a:rPr lang="en-US" dirty="0"/>
              <a:t>“long” in java is 64-bit integer.</a:t>
            </a:r>
          </a:p>
          <a:p>
            <a:r>
              <a:rPr lang="en-US" dirty="0"/>
              <a:t>C++: a-&gt;x Java: </a:t>
            </a:r>
            <a:r>
              <a:rPr lang="en-US" dirty="0" err="1"/>
              <a:t>a.x</a:t>
            </a:r>
            <a:endParaRPr lang="en-US" dirty="0"/>
          </a:p>
          <a:p>
            <a:r>
              <a:rPr lang="en-US" dirty="0"/>
              <a:t>C++: </a:t>
            </a:r>
            <a:r>
              <a:rPr lang="en-US" dirty="0" err="1"/>
              <a:t>const</a:t>
            </a:r>
            <a:r>
              <a:rPr lang="en-US" dirty="0"/>
              <a:t>   Java: final</a:t>
            </a:r>
          </a:p>
          <a:p>
            <a:r>
              <a:rPr lang="en-US" dirty="0"/>
              <a:t>Generally a java program has a bigger constant factor than a C++ one.</a:t>
            </a:r>
          </a:p>
        </p:txBody>
      </p:sp>
    </p:spTree>
    <p:extLst>
      <p:ext uri="{BB962C8B-B14F-4D97-AF65-F5344CB8AC3E}">
        <p14:creationId xmlns:p14="http://schemas.microsoft.com/office/powerpoint/2010/main" val="35045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81B7-62F6-4EB4-ACCD-A3BA8B00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MPSQAS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8CC20-ABC3-4F6C-8939-FB2A008E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 Problem Submission and Quality Assurance System</a:t>
            </a:r>
          </a:p>
          <a:p>
            <a:r>
              <a:rPr lang="en-US" dirty="0"/>
              <a:t>Apply for writer/tester</a:t>
            </a:r>
            <a:endParaRPr lang="en-US" i="1" dirty="0"/>
          </a:p>
          <a:p>
            <a:r>
              <a:rPr lang="en-US" dirty="0"/>
              <a:t>Propose and edit problems</a:t>
            </a:r>
          </a:p>
        </p:txBody>
      </p:sp>
    </p:spTree>
    <p:extLst>
      <p:ext uri="{BB962C8B-B14F-4D97-AF65-F5344CB8AC3E}">
        <p14:creationId xmlns:p14="http://schemas.microsoft.com/office/powerpoint/2010/main" val="339797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E68E-6F5B-491B-AB55-AC70B87D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Translator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1CD1D-92AE-4B49-BE5D-B025C3D43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doesn’t google translate support C++ to Java?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Should an ideal automatic translation also reflect the conventions of the coders in different languages(</a:t>
            </a:r>
            <a:r>
              <a:rPr lang="en-US" dirty="0" err="1"/>
              <a:t>e.g</a:t>
            </a:r>
            <a:r>
              <a:rPr lang="en-US" dirty="0"/>
              <a:t> naming conventions)?</a:t>
            </a:r>
          </a:p>
          <a:p>
            <a:r>
              <a:rPr lang="en-US" dirty="0"/>
              <a:t>Translate other coders’ code into your conventions(not quite legit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38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9D8A-F509-421E-8CF1-415301D1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Lecture: PS on </a:t>
            </a:r>
            <a:r>
              <a:rPr lang="en-US" dirty="0" err="1"/>
              <a:t>Codeforces</a:t>
            </a:r>
            <a:r>
              <a:rPr lang="en-US" dirty="0"/>
              <a:t> by Tommyr7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DFE0-0431-4949-88F7-6A6BDB7C7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0C2D-7C0E-4962-8E26-CCC364F01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Contacted by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6DC3-417F-494A-AFFB-A9A6116F7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/>
              <a:t>In 2016, I became #4 on </a:t>
            </a:r>
            <a:r>
              <a:rPr lang="en-US" dirty="0" err="1"/>
              <a:t>Codeforces</a:t>
            </a:r>
            <a:r>
              <a:rPr lang="en-US" dirty="0"/>
              <a:t> and a target on </a:t>
            </a:r>
            <a:r>
              <a:rPr lang="en-US" dirty="0" err="1"/>
              <a:t>Topcoder</a:t>
            </a:r>
            <a:r>
              <a:rPr lang="en-US" dirty="0"/>
              <a:t>, the likes of which I had never been before (and haven’t topped ever since).</a:t>
            </a:r>
          </a:p>
          <a:p>
            <a:r>
              <a:rPr lang="en-US" dirty="0"/>
              <a:t>On March 2017, I was interviewed by </a:t>
            </a:r>
            <a:r>
              <a:rPr lang="en-US" dirty="0" err="1"/>
              <a:t>Topcoder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https://www.topcoder.com/blog/interview-topcoder-member-matthew99a-xiao-mao-china/</a:t>
            </a:r>
            <a:r>
              <a:rPr lang="en-US" dirty="0"/>
              <a:t>), in which I showed my intention to write tasks for </a:t>
            </a:r>
            <a:r>
              <a:rPr lang="en-US" dirty="0" err="1"/>
              <a:t>Topcoder</a:t>
            </a:r>
            <a:r>
              <a:rPr lang="en-US" dirty="0"/>
              <a:t>.</a:t>
            </a:r>
          </a:p>
          <a:p>
            <a:r>
              <a:rPr lang="en-US" dirty="0"/>
              <a:t>After CTSC, cgy4ever sent me an invitation on </a:t>
            </a:r>
            <a:r>
              <a:rPr lang="en-US" dirty="0" err="1"/>
              <a:t>Codeforces</a:t>
            </a:r>
            <a:r>
              <a:rPr lang="en-US" dirty="0"/>
              <a:t>. That’s how it all began.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5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E9C6-877D-4D27-B3DD-BD3C74B5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73E6-ECAC-4854-9EAF-835E952C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reckoned that it wouldn’t be too hard for me to come up with a couple of ideas to occupy the easy problems. I decided to work on the hard ones on div1 first.</a:t>
            </a:r>
          </a:p>
          <a:p>
            <a:r>
              <a:rPr lang="en-US" dirty="0"/>
              <a:t>I had an idea for the 500-pointer, submitted it, and found my solution wrong.</a:t>
            </a:r>
          </a:p>
          <a:p>
            <a:r>
              <a:rPr lang="en-US" dirty="0"/>
              <a:t>I tweaked the problem a little bit, came up with another solution, stress-tested it and failed it.</a:t>
            </a:r>
          </a:p>
          <a:p>
            <a:r>
              <a:rPr lang="en-US" dirty="0"/>
              <a:t>I reduced the problem to a special case. Finally things were going my way.</a:t>
            </a:r>
          </a:p>
        </p:txBody>
      </p:sp>
    </p:spTree>
    <p:extLst>
      <p:ext uri="{BB962C8B-B14F-4D97-AF65-F5344CB8AC3E}">
        <p14:creationId xmlns:p14="http://schemas.microsoft.com/office/powerpoint/2010/main" val="348254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BF26-2874-4680-824E-5FB074A6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Oops…Too Many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719F1-F676-4433-8E31-F5740DCD9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Apparently, my final version of the problem was a little bit too hard for a 500-pointer. It ended up the 1000-pointer.</a:t>
            </a:r>
          </a:p>
          <a:p>
            <a:r>
              <a:rPr lang="en-US" dirty="0"/>
              <a:t>Then I came up with a problem without an apparent solution. I worked on it for quite a while, and I found a really simple algorithm.</a:t>
            </a:r>
          </a:p>
          <a:p>
            <a:r>
              <a:rPr lang="en-US" dirty="0"/>
              <a:t>Despite the long time I spent on it, I submitted it as the 500-pointer because the final solution was not that difficult. </a:t>
            </a:r>
          </a:p>
          <a:p>
            <a:r>
              <a:rPr lang="en-US" dirty="0"/>
              <a:t>It was considered too complicated. I was informed that the 500-pointer should be something “simple for me”.</a:t>
            </a:r>
          </a:p>
          <a:p>
            <a:r>
              <a:rPr lang="en-US" dirty="0"/>
              <a:t>Clearly, I had two 1000-pointers vying for one slot. Interestingly, cgy4ever didn’t get stuck on either of them.</a:t>
            </a:r>
          </a:p>
        </p:txBody>
      </p:sp>
    </p:spTree>
    <p:extLst>
      <p:ext uri="{BB962C8B-B14F-4D97-AF65-F5344CB8AC3E}">
        <p14:creationId xmlns:p14="http://schemas.microsoft.com/office/powerpoint/2010/main" val="174125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7814-0E55-452E-91AE-E9603956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1000-pointers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F698F-3D71-477F-934C-868D1700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cgy4ever suggested that I could put one of my problems into TCO2C, which meant I had to advance on TCO2B.</a:t>
            </a:r>
          </a:p>
          <a:p>
            <a:r>
              <a:rPr lang="en-US" dirty="0"/>
              <a:t>I ranked #4 on TCO2B. One of my problems did end up in TCO2C. My rating soared to 3,101, which was 500 or so more than it is now.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1086-96DB-41B2-BD84-6CA24848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500-pointer and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A941-77C7-4CA4-B96B-69A80D24B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wasn’t long before I came up with another idea for the 500-pointer, and it was approved.</a:t>
            </a:r>
          </a:p>
          <a:p>
            <a:r>
              <a:rPr lang="en-US" dirty="0"/>
              <a:t>I had some ideas in my vault. I submitted one for div2 hard. Then I submitted another one for div1 easy. It turned out that it could be nerfed for div2 medium.</a:t>
            </a:r>
          </a:p>
        </p:txBody>
      </p:sp>
    </p:spTree>
    <p:extLst>
      <p:ext uri="{BB962C8B-B14F-4D97-AF65-F5344CB8AC3E}">
        <p14:creationId xmlns:p14="http://schemas.microsoft.com/office/powerpoint/2010/main" val="24002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1E4D-136A-4CC6-8D9C-CB966478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Div2 easy-</a:t>
            </a:r>
            <a:r>
              <a:rPr lang="en-US" dirty="0" err="1"/>
              <a:t>LongLiveZhangzj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FA2E-A80E-47A4-ADCE-31916B21C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turns out that the idea for div2 easy doesn’t have to be original, as long as it has a brilliant storyline. </a:t>
            </a:r>
          </a:p>
          <a:p>
            <a:r>
              <a:rPr lang="en-US" dirty="0"/>
              <a:t>The statements have obvious toad-worshipping references.</a:t>
            </a:r>
          </a:p>
          <a:p>
            <a:r>
              <a:rPr lang="en-US" dirty="0"/>
              <a:t>The problem simply asks you to implement what is stated.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1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8C91-BF0B-4F78-A89D-BA714A74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TCO2C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C233A-95EB-483C-B08E-C7513702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finished before IOI.</a:t>
            </a:r>
          </a:p>
          <a:p>
            <a:r>
              <a:rPr lang="en-US" dirty="0"/>
              <a:t>A lot of people solved it, while tourist and </a:t>
            </a:r>
            <a:r>
              <a:rPr lang="en-US" dirty="0" err="1"/>
              <a:t>petr</a:t>
            </a:r>
            <a:r>
              <a:rPr lang="en-US" dirty="0"/>
              <a:t> didn’t. Both of them lost lots of rating.</a:t>
            </a:r>
          </a:p>
          <a:p>
            <a:r>
              <a:rPr lang="en-US" dirty="0" err="1"/>
              <a:t>xudyh</a:t>
            </a:r>
            <a:r>
              <a:rPr lang="en-US" dirty="0"/>
              <a:t> mistyped 26 as 25 during </a:t>
            </a:r>
            <a:r>
              <a:rPr lang="en-US" dirty="0" err="1"/>
              <a:t>upsolving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233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A44F-40CC-4878-B40C-E2ED40B7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SRM719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4C5AD-D946-44E5-9AB3-4039F8736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had my horrible swan song on IOI. It was hard to let it go during my preparation of this SRM.</a:t>
            </a:r>
          </a:p>
          <a:p>
            <a:r>
              <a:rPr lang="en-US" dirty="0" err="1"/>
              <a:t>yanQval</a:t>
            </a:r>
            <a:r>
              <a:rPr lang="en-US" dirty="0"/>
              <a:t> got #1. </a:t>
            </a:r>
            <a:r>
              <a:rPr lang="en-US" dirty="0" err="1"/>
              <a:t>Egor</a:t>
            </a:r>
            <a:r>
              <a:rPr lang="en-US" dirty="0"/>
              <a:t> and </a:t>
            </a:r>
            <a:r>
              <a:rPr lang="en-US" dirty="0" err="1"/>
              <a:t>yutaka</a:t>
            </a:r>
            <a:r>
              <a:rPr lang="en-US" dirty="0"/>
              <a:t> followed.</a:t>
            </a:r>
          </a:p>
        </p:txBody>
      </p:sp>
    </p:spTree>
    <p:extLst>
      <p:ext uri="{BB962C8B-B14F-4D97-AF65-F5344CB8AC3E}">
        <p14:creationId xmlns:p14="http://schemas.microsoft.com/office/powerpoint/2010/main" val="52752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641D-EDD2-4A83-B5C6-7561587E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contests can you write problems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017F2-F8EC-473D-990E-3B417B1C7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much as I know, SRMs and TCOs.</a:t>
            </a:r>
          </a:p>
          <a:p>
            <a:r>
              <a:rPr lang="en-US" dirty="0"/>
              <a:t>You may not participate in any contest in which problems you wrote are being used. (</a:t>
            </a:r>
            <a:r>
              <a:rPr lang="en-US" dirty="0">
                <a:hlinkClick r:id="rId2"/>
              </a:rPr>
              <a:t>https://www.topcoder.com/community/member-programs/algorithm-problem-writers/</a:t>
            </a:r>
            <a:r>
              <a:rPr lang="en-US" dirty="0"/>
              <a:t>)</a:t>
            </a:r>
          </a:p>
          <a:p>
            <a:r>
              <a:rPr lang="en-US" dirty="0"/>
              <a:t>Also, you may not publicize that you are the writer.</a:t>
            </a:r>
          </a:p>
        </p:txBody>
      </p:sp>
    </p:spTree>
    <p:extLst>
      <p:ext uri="{BB962C8B-B14F-4D97-AF65-F5344CB8AC3E}">
        <p14:creationId xmlns:p14="http://schemas.microsoft.com/office/powerpoint/2010/main" val="272727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4FEA-53FA-4734-B138-7FE1D9E6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LongMansionDiv2 &amp; LongMansionDiv1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AB71-D597-47B1-BEFC-756EA529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Div2 medium &amp; Div1 easy, respectively.</a:t>
            </a:r>
          </a:p>
          <a:p>
            <a:r>
              <a:rPr lang="en-US" dirty="0"/>
              <a:t>You are given an n by m grid. Boxes on each row have the same weight. Given two boxes, find a path between to minimize the sum of the values of boxes lying on the path. </a:t>
            </a:r>
          </a:p>
          <a:p>
            <a:r>
              <a:rPr lang="en-US" dirty="0"/>
              <a:t>n &lt;= 50, m &lt;= 1,000,000,000</a:t>
            </a:r>
          </a:p>
          <a:p>
            <a:r>
              <a:rPr lang="en-US" dirty="0"/>
              <a:t>1 &lt;= All values &lt;= 1,000</a:t>
            </a:r>
          </a:p>
          <a:p>
            <a:r>
              <a:rPr lang="en-US" dirty="0"/>
              <a:t>For the div2 version, the boxes are always the upper-leftmost one and the lower-rightmost one.</a:t>
            </a:r>
          </a:p>
          <a:p>
            <a:r>
              <a:rPr lang="en-US" dirty="0"/>
              <a:t>The dimensions of input are small because I don’t want to scare the participants.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FC11-726A-456B-AD90-7628394E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9760-39C8-4B66-B1B8-44238F42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8460"/>
            <a:ext cx="8946541" cy="4195481"/>
          </a:xfrm>
        </p:spPr>
        <p:txBody>
          <a:bodyPr/>
          <a:lstStyle/>
          <a:p>
            <a:r>
              <a:rPr lang="en-US" dirty="0"/>
              <a:t>Go vertically to some row x, then go horizontally, and then go vertically to the goal.</a:t>
            </a:r>
          </a:p>
          <a:p>
            <a:r>
              <a:rPr lang="en-US" dirty="0"/>
              <a:t>cgy4ever thought x must be between the rows the two ends are at.</a:t>
            </a:r>
          </a:p>
          <a:p>
            <a:r>
              <a:rPr lang="en-US" dirty="0"/>
              <a:t>One may think the row must be the one with minimal weight, which is incorrect as well.</a:t>
            </a:r>
          </a:p>
          <a:p>
            <a:r>
              <a:rPr lang="en-US" dirty="0"/>
              <a:t>Some tester hated the fact that I didn’t have the case when n != m in any of the samples. I added it later.</a:t>
            </a:r>
          </a:p>
        </p:txBody>
      </p:sp>
    </p:spTree>
    <p:extLst>
      <p:ext uri="{BB962C8B-B14F-4D97-AF65-F5344CB8AC3E}">
        <p14:creationId xmlns:p14="http://schemas.microsoft.com/office/powerpoint/2010/main" val="129137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560A-65F7-4ECE-9FA6-311DCC1A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TwoDogsOnATree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F76C-CC95-4D10-97E9-4E09C34EF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Div2 hard</a:t>
            </a:r>
          </a:p>
          <a:p>
            <a:r>
              <a:rPr lang="en-US" dirty="0"/>
              <a:t>Given a tree with n nodes, edges have weights. Find two non-intersecting paths to maximize the </a:t>
            </a:r>
            <a:r>
              <a:rPr lang="en-US" dirty="0" err="1"/>
              <a:t>xor</a:t>
            </a:r>
            <a:r>
              <a:rPr lang="en-US" dirty="0"/>
              <a:t>-sum of weights of all edges lying on either of the paths.</a:t>
            </a:r>
          </a:p>
          <a:p>
            <a:r>
              <a:rPr lang="en-US" dirty="0"/>
              <a:t>n &lt;= 1,000</a:t>
            </a:r>
          </a:p>
          <a:p>
            <a:r>
              <a:rPr lang="en-US" dirty="0"/>
              <a:t>0 &lt;= weights &lt; 1,024</a:t>
            </a:r>
          </a:p>
        </p:txBody>
      </p:sp>
    </p:spTree>
    <p:extLst>
      <p:ext uri="{BB962C8B-B14F-4D97-AF65-F5344CB8AC3E}">
        <p14:creationId xmlns:p14="http://schemas.microsoft.com/office/powerpoint/2010/main" val="4093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A9C8-2E55-437F-B522-679F5DEA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46423-DB1E-4054-AFD1-0332BED58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the </a:t>
            </a:r>
            <a:r>
              <a:rPr lang="en-US" dirty="0" err="1"/>
              <a:t>xor</a:t>
            </a:r>
            <a:r>
              <a:rPr lang="en-US" dirty="0"/>
              <a:t>-sum from the root to each vertex. Denote the sum for vertex x as S[x].</a:t>
            </a:r>
          </a:p>
          <a:p>
            <a:r>
              <a:rPr lang="en-US" dirty="0"/>
              <a:t>The answer is the max value we can get by choosing 4 vertices and </a:t>
            </a:r>
            <a:r>
              <a:rPr lang="en-US" dirty="0" err="1"/>
              <a:t>xor</a:t>
            </a:r>
            <a:r>
              <a:rPr lang="en-US" dirty="0"/>
              <a:t>-summing their S’s up.</a:t>
            </a:r>
          </a:p>
          <a:p>
            <a:r>
              <a:rPr lang="en-US" dirty="0"/>
              <a:t>The dimensions of input are small because I want to make the problem easier.</a:t>
            </a:r>
          </a:p>
        </p:txBody>
      </p:sp>
    </p:spTree>
    <p:extLst>
      <p:ext uri="{BB962C8B-B14F-4D97-AF65-F5344CB8AC3E}">
        <p14:creationId xmlns:p14="http://schemas.microsoft.com/office/powerpoint/2010/main" val="188890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0A97-EFFE-4FCE-85AC-59A16EC8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OwaskiAndTree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A6F3-5735-435D-80AB-F87D7DBE9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are given a tree with n vertices. Each vertex is assigned a value, which can be both positive or negative. You can walk the tree in the following way:</a:t>
            </a:r>
          </a:p>
          <a:p>
            <a:pPr lvl="1"/>
            <a:r>
              <a:rPr lang="en-US" dirty="0"/>
              <a:t>1. You enter the tree at the root.</a:t>
            </a:r>
          </a:p>
          <a:p>
            <a:pPr lvl="1"/>
            <a:r>
              <a:rPr lang="en-US" dirty="0"/>
              <a:t>2. You can choose an unvisited vertex adjacent to a visited one and visit it.</a:t>
            </a:r>
          </a:p>
          <a:p>
            <a:pPr lvl="1"/>
            <a:r>
              <a:rPr lang="en-US" dirty="0"/>
              <a:t>3. You can leave at any time</a:t>
            </a:r>
          </a:p>
          <a:p>
            <a:pPr lvl="1"/>
            <a:r>
              <a:rPr lang="en-US" dirty="0"/>
              <a:t>4. Your initial score is 0. Once you visit a vertex, the value assigned to it is added to your score. </a:t>
            </a:r>
            <a:r>
              <a:rPr lang="en-US" b="1" dirty="0"/>
              <a:t>If your score becomes negative afterwards, it will change back to 0.</a:t>
            </a: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dirty="0">
                <a:solidFill>
                  <a:prstClr val="white"/>
                </a:solidFill>
              </a:rPr>
              <a:t>Maximize your final score.</a:t>
            </a: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dirty="0">
                <a:solidFill>
                  <a:prstClr val="white"/>
                </a:solidFill>
              </a:rPr>
              <a:t>1 &lt;= n &lt;= 1,000</a:t>
            </a: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dirty="0">
                <a:solidFill>
                  <a:prstClr val="white"/>
                </a:solidFill>
              </a:rPr>
              <a:t>-1,000,000 &lt;= values &lt;= 1,000,000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3984-7E61-4742-A7DC-1EE66626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9C146-3FD9-4B32-A4EB-E2FADE13E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 is that, if instead of changing the score to 0 when it becomes negative, you can do it anytime you want, the answer doesn’t improve.</a:t>
                </a:r>
              </a:p>
              <a:p>
                <a:r>
                  <a:rPr lang="en-US" dirty="0"/>
                  <a:t>Only the last time the score is changed to 0 matters.</a:t>
                </a:r>
              </a:p>
              <a:p>
                <a:r>
                  <a:rPr lang="en-US" dirty="0"/>
                  <a:t>Visited vertices always form a tree.</a:t>
                </a:r>
              </a:p>
              <a:p>
                <a:r>
                  <a:rPr lang="en-US" dirty="0"/>
                  <a:t>On the last time the score is changed to 0, the visited vertices are T. </a:t>
                </a:r>
              </a:p>
              <a:p>
                <a:r>
                  <a:rPr lang="en-US" dirty="0"/>
                  <a:t>When the tour ends, the visited vertices are T’.</a:t>
                </a:r>
              </a:p>
              <a:p>
                <a:r>
                  <a:rPr lang="en-US" dirty="0"/>
                  <a:t>Only vertices in (T’ – T) count to the answer.</a:t>
                </a:r>
              </a:p>
              <a:p>
                <a:r>
                  <a:rPr lang="en-US" dirty="0"/>
                  <a:t>Any (T, T’) satisfying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OK.</a:t>
                </a:r>
              </a:p>
              <a:p>
                <a:r>
                  <a:rPr lang="en-US" dirty="0"/>
                  <a:t>DP on a tree.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9C146-3FD9-4B32-A4EB-E2FADE13E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81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E7BB-2AF1-4D54-A726-37766ABC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TCO2C-hard: </a:t>
            </a:r>
            <a:r>
              <a:rPr lang="en-US" dirty="0" err="1"/>
              <a:t>TreasureOfWinedag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D6ABA-5570-412B-B139-FBC68C57C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string s with lowercase English letters. Split the string into k non-empty substrings. Minimize the sum of the number of different letters in each substring.</a:t>
            </a:r>
          </a:p>
          <a:p>
            <a:r>
              <a:rPr lang="en-US" dirty="0"/>
              <a:t>|s|, k &lt;= 100,000</a:t>
            </a:r>
          </a:p>
        </p:txBody>
      </p:sp>
    </p:spTree>
    <p:extLst>
      <p:ext uri="{BB962C8B-B14F-4D97-AF65-F5344CB8AC3E}">
        <p14:creationId xmlns:p14="http://schemas.microsoft.com/office/powerpoint/2010/main" val="74526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6B6B-E520-44D9-87DA-FC587D2C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E502D-D15A-466A-8BA6-9E8F52E9D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228" y="2052918"/>
            <a:ext cx="8946541" cy="4195481"/>
          </a:xfrm>
        </p:spPr>
        <p:txBody>
          <a:bodyPr/>
          <a:lstStyle/>
          <a:p>
            <a:r>
              <a:rPr lang="en-US" dirty="0" err="1"/>
              <a:t>dp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][j]: answer for splitting the prefix of length </a:t>
            </a:r>
            <a:r>
              <a:rPr lang="en-US" dirty="0" err="1"/>
              <a:t>i</a:t>
            </a:r>
            <a:r>
              <a:rPr lang="en-US" dirty="0"/>
              <a:t> into j parts</a:t>
            </a:r>
          </a:p>
          <a:p>
            <a:r>
              <a:rPr lang="en-US" dirty="0" err="1"/>
              <a:t>dp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][1]: the number of different characters; </a:t>
            </a:r>
            <a:r>
              <a:rPr lang="en-US" dirty="0" err="1"/>
              <a:t>dp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</a:t>
            </a:r>
            <a:r>
              <a:rPr lang="en-US" dirty="0" err="1"/>
              <a:t>i</a:t>
            </a:r>
            <a:r>
              <a:rPr lang="en-US" dirty="0"/>
              <a:t>]: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dp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][j + 1] &gt;= </a:t>
            </a:r>
            <a:r>
              <a:rPr lang="en-US" dirty="0" err="1"/>
              <a:t>dp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][j]</a:t>
            </a:r>
          </a:p>
          <a:p>
            <a:r>
              <a:rPr lang="en-US" dirty="0"/>
              <a:t>There are only 26 different characters.</a:t>
            </a:r>
          </a:p>
          <a:p>
            <a:r>
              <a:rPr lang="en-US" dirty="0"/>
              <a:t>Only 26 segments: for 0 &lt;= k &lt; 26, j such that </a:t>
            </a:r>
            <a:r>
              <a:rPr lang="en-US" dirty="0" err="1"/>
              <a:t>dp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][j] = j + k</a:t>
            </a:r>
          </a:p>
          <a:p>
            <a:r>
              <a:rPr lang="en-US" dirty="0"/>
              <a:t>next[</a:t>
            </a:r>
            <a:r>
              <a:rPr lang="en-US" dirty="0" err="1"/>
              <a:t>i</a:t>
            </a:r>
            <a:r>
              <a:rPr lang="en-US" dirty="0"/>
              <a:t>][j]: the next position after </a:t>
            </a:r>
            <a:r>
              <a:rPr lang="en-US" dirty="0" err="1"/>
              <a:t>i</a:t>
            </a:r>
            <a:r>
              <a:rPr lang="en-US" dirty="0"/>
              <a:t> at which the letter is j.</a:t>
            </a:r>
          </a:p>
          <a:p>
            <a:r>
              <a:rPr lang="en-US" dirty="0"/>
              <a:t>Transfer in O(26 * 26) time.</a:t>
            </a:r>
          </a:p>
          <a:p>
            <a:r>
              <a:rPr lang="en-US" dirty="0"/>
              <a:t>Trivia: I had a hard time dealing with data generation.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6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307F-2D92-44F2-B22A-EECFC5EF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RedemptionOfMatthew99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386A-306D-4C82-8445-EA83AD6FF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There are two polylines in the plane. Each polyline consists of N vertices. The first polyline lies strictly above the x axis and the second polyline lies strictly below the x axis.</a:t>
            </a:r>
          </a:p>
          <a:p>
            <a:r>
              <a:rPr lang="en-US" dirty="0"/>
              <a:t>Each polyline goes from the left to the right. </a:t>
            </a:r>
          </a:p>
          <a:p>
            <a:r>
              <a:rPr lang="en-US" dirty="0"/>
              <a:t>Additionally, the points of the polylines are placed so that:</a:t>
            </a:r>
          </a:p>
          <a:p>
            <a:pPr lvl="1" fontAlgn="base"/>
            <a:r>
              <a:rPr lang="en-US" dirty="0"/>
              <a:t>If we connected the first and the last vertex of the first polyline to the point (0, 10^10000), we would get the boundary of a convex polygon P1.</a:t>
            </a:r>
          </a:p>
          <a:p>
            <a:pPr lvl="1" fontAlgn="base"/>
            <a:r>
              <a:rPr lang="en-US" dirty="0"/>
              <a:t>If we connected the first and the last vertex of the second polyline to the point (0, -10^10000), we would get the boundary of a convex polygon P2.</a:t>
            </a:r>
          </a:p>
          <a:p>
            <a:r>
              <a:rPr lang="en-US" dirty="0"/>
              <a:t>Finally, the 2N given points are placed so that no three of them are collinear.</a:t>
            </a:r>
          </a:p>
          <a:p>
            <a:r>
              <a:rPr lang="en-US" dirty="0"/>
              <a:t>A </a:t>
            </a:r>
            <a:r>
              <a:rPr lang="en-US" i="1" dirty="0"/>
              <a:t>traversal</a:t>
            </a:r>
            <a:r>
              <a:rPr lang="en-US" dirty="0"/>
              <a:t> is a sequence of 2N points that has the following properties:</a:t>
            </a:r>
          </a:p>
          <a:p>
            <a:pPr lvl="1" fontAlgn="base"/>
            <a:r>
              <a:rPr lang="en-US" dirty="0"/>
              <a:t>It contains each vertex of each polyline exactly once.</a:t>
            </a:r>
          </a:p>
          <a:p>
            <a:pPr lvl="1" fontAlgn="base"/>
            <a:r>
              <a:rPr lang="en-US" dirty="0"/>
              <a:t>Two consecutive points in the traversal cannot belong to the same polyline.</a:t>
            </a:r>
          </a:p>
          <a:p>
            <a:pPr lvl="1" fontAlgn="base"/>
            <a:r>
              <a:rPr lang="en-US" dirty="0"/>
              <a:t>The line segment that connects two consecutive points in the traversal cannot intersect the polygons P1 and P2.</a:t>
            </a:r>
          </a:p>
          <a:p>
            <a:r>
              <a:rPr lang="en-US" dirty="0"/>
              <a:t>The length of the traversal is the sum of Euclidean distances between consecutive points in the traversal.</a:t>
            </a:r>
          </a:p>
          <a:p>
            <a:r>
              <a:rPr lang="en-US" dirty="0"/>
              <a:t>Find the traversal with minimal length.</a:t>
            </a:r>
          </a:p>
          <a:p>
            <a:r>
              <a:rPr lang="en-US" dirty="0"/>
              <a:t>1 &lt;= n &lt;= 1,000. Absolute values of coordinates don’t exceed 1,000,000,000.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7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DC82-184A-4597-BEB9-46D31E2D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886F1-A16A-44D7-972E-4CA9F911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lvl="1"/>
            <a:r>
              <a:rPr lang="en-US" dirty="0"/>
              <a:t>Picture by cgy4ever</a:t>
            </a:r>
          </a:p>
        </p:txBody>
      </p:sp>
      <p:pic>
        <p:nvPicPr>
          <p:cNvPr id="2050" name="Picture 2" descr="https://lh3.googleusercontent.com/-OV2AsIvRPbU/WTe87jTkqfI/AAAAAAAAWH0/nj-aIWwn-DE29CdQAdTsiZOi6nptMrvqQCK8B/s512/Screenshot%2B2017-06-07%2Bat%2B1.43.06%2BAM.png">
            <a:extLst>
              <a:ext uri="{FF2B5EF4-FFF2-40B4-BE49-F238E27FC236}">
                <a16:creationId xmlns:a16="http://schemas.microsoft.com/office/drawing/2014/main" id="{FB7144E3-9A73-4E3D-9A71-75EC681A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7" y="2457191"/>
            <a:ext cx="48768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380F-BAC0-45CC-B04B-AAB859EA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be a writer?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7129-1CA8-44F2-BABE-4D3F50B1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Eligibility</a:t>
            </a:r>
            <a:r>
              <a:rPr lang="en-US" dirty="0">
                <a:sym typeface="Wingdings" panose="05000000000000000000" pitchFamily="2" charset="2"/>
              </a:rPr>
              <a:t>: (https://www.topcoder.com/community/member-programs/algorithm-problem-writers/)</a:t>
            </a:r>
            <a:endParaRPr lang="en-US" dirty="0"/>
          </a:p>
          <a:p>
            <a:pPr lvl="1"/>
            <a:r>
              <a:rPr lang="en-US" dirty="0"/>
              <a:t>18+ years old</a:t>
            </a:r>
          </a:p>
          <a:p>
            <a:pPr lvl="1"/>
            <a:r>
              <a:rPr lang="en-US" dirty="0" err="1"/>
              <a:t>Topcoder</a:t>
            </a:r>
            <a:r>
              <a:rPr lang="en-US" dirty="0"/>
              <a:t> Algorithm rating of at least 1500</a:t>
            </a:r>
          </a:p>
          <a:p>
            <a:r>
              <a:rPr lang="en-US" dirty="0"/>
              <a:t>Use the writer application page on MPSQAS. You need to send an email to </a:t>
            </a:r>
            <a:r>
              <a:rPr lang="en-US" dirty="0">
                <a:hlinkClick r:id="rId2"/>
              </a:rPr>
              <a:t>TAlgorithm@topcoder.com</a:t>
            </a:r>
            <a:r>
              <a:rPr lang="en-US" dirty="0"/>
              <a:t> since MPSQAS doesn’t send automatic notifications. (</a:t>
            </a:r>
            <a:r>
              <a:rPr lang="en-US" dirty="0">
                <a:sym typeface="Wingdings" panose="05000000000000000000" pitchFamily="2" charset="2"/>
              </a:rPr>
              <a:t>https://www.topcoder.com/community/member-programs/algorithm-problem-writers/)</a:t>
            </a:r>
            <a:r>
              <a:rPr lang="en-US" dirty="0"/>
              <a:t>)</a:t>
            </a:r>
          </a:p>
          <a:p>
            <a:r>
              <a:rPr lang="en-US" dirty="0"/>
              <a:t>Contact admins or be contacted by them(cgy4ever messaged me). They will give you the directions. (cf. UOJ)</a:t>
            </a:r>
          </a:p>
        </p:txBody>
      </p:sp>
    </p:spTree>
    <p:extLst>
      <p:ext uri="{BB962C8B-B14F-4D97-AF65-F5344CB8AC3E}">
        <p14:creationId xmlns:p14="http://schemas.microsoft.com/office/powerpoint/2010/main" val="191747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4D60-3868-419D-B0C4-E022B2BA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3AB4D-830E-4025-93B6-40AA3DF40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arc intersected by another one on the same direction.</a:t>
            </a:r>
          </a:p>
          <a:p>
            <a:r>
              <a:rPr lang="en-US" dirty="0"/>
              <a:t>An arc intersected by another one on the opposite direction.</a:t>
            </a:r>
          </a:p>
        </p:txBody>
      </p:sp>
    </p:spTree>
    <p:extLst>
      <p:ext uri="{BB962C8B-B14F-4D97-AF65-F5344CB8AC3E}">
        <p14:creationId xmlns:p14="http://schemas.microsoft.com/office/powerpoint/2010/main" val="158221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40D0-09FD-49BA-910F-8B5A9A8B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A799-507A-4B76-8D07-350C948B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 by cgy4ever</a:t>
            </a:r>
          </a:p>
        </p:txBody>
      </p:sp>
      <p:pic>
        <p:nvPicPr>
          <p:cNvPr id="1026" name="Picture 2" descr="https://lh3.googleusercontent.com/-JnrId45Z5ns/WTxSmqKmTjI/AAAAAAAAWKM/uuGdyvO3SOoS37bnscge0wb7XEW2QarYACK8B/s512/Screen%2BShot%2B2017-06-10%2Bat%2B1.09.11%2BPM.png">
            <a:extLst>
              <a:ext uri="{FF2B5EF4-FFF2-40B4-BE49-F238E27FC236}">
                <a16:creationId xmlns:a16="http://schemas.microsoft.com/office/drawing/2014/main" id="{EB2AB0B0-7757-4A25-9780-3CCFCC764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31" y="2531572"/>
            <a:ext cx="48768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15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B7A9-0014-4632-BE0B-5D2B8167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E9274-2A70-42D7-A854-25AEBB3CC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https://www.topcoder.com/community/member-programs/algorithm-problem-writers/</a:t>
            </a:r>
            <a:r>
              <a:rPr lang="en-US" dirty="0"/>
              <a:t>)</a:t>
            </a:r>
          </a:p>
          <a:p>
            <a:r>
              <a:rPr lang="en-US" dirty="0">
                <a:hlinkClick r:id="rId3"/>
              </a:rPr>
              <a:t>https://en.wikipedia.org/wiki/Java_(programming_language)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18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3D32-FDE3-49AA-917D-FEBEB9E7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Lecture: about 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0B6E-8744-42BC-9BC8-9000D39B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6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9C58-634E-4224-930A-50A0F4FB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35AB8-ABFE-4237-A8A9-487E0E86E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Massachusetts Institute of Technology. Institute, not university(wrong on the name card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r>
              <a:rPr lang="en-US" dirty="0"/>
              <a:t>)!</a:t>
            </a:r>
          </a:p>
          <a:p>
            <a:r>
              <a:rPr lang="en-US" dirty="0"/>
              <a:t>Situated at Cambridge, MA, USA. Boston is on the other side of Charles River.</a:t>
            </a:r>
          </a:p>
          <a:p>
            <a:r>
              <a:rPr lang="en-US" dirty="0"/>
              <a:t>Founded in 1861. Campus in Cambridge est. 1916.</a:t>
            </a:r>
          </a:p>
          <a:p>
            <a:r>
              <a:rPr lang="en-US" dirty="0"/>
              <a:t>Motto: </a:t>
            </a:r>
            <a:r>
              <a:rPr lang="en-US" dirty="0" err="1"/>
              <a:t>Mens</a:t>
            </a:r>
            <a:r>
              <a:rPr lang="en-US" dirty="0"/>
              <a:t> et Manus(Mind and Hand)</a:t>
            </a:r>
          </a:p>
        </p:txBody>
      </p:sp>
    </p:spTree>
    <p:extLst>
      <p:ext uri="{BB962C8B-B14F-4D97-AF65-F5344CB8AC3E}">
        <p14:creationId xmlns:p14="http://schemas.microsoft.com/office/powerpoint/2010/main" val="421689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D0C0-9A68-4E7A-A9EB-899125AE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the 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F1D1-16BA-4DCC-A29A-5008C796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5EEFA-9990-462A-9122-45729C08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49" y="1290236"/>
            <a:ext cx="8582088" cy="3690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56D9B-F3C8-4C50-B41E-5603FA37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5050144"/>
            <a:ext cx="1676412" cy="12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28E5-6D22-40B5-8CEB-4A76E58C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No. &amp; Course No.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3F173B-D405-4E33-A6F2-C2866F70A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573" y="1587125"/>
            <a:ext cx="7584796" cy="46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61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365A4-7CFE-4631-BB7C-430CDCDD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10: Great Dome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06D9-300C-4A00-80BF-EAC39AAE6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07" y="1243812"/>
            <a:ext cx="8946541" cy="4195481"/>
          </a:xfrm>
        </p:spPr>
        <p:txBody>
          <a:bodyPr/>
          <a:lstStyle/>
          <a:p>
            <a:r>
              <a:rPr lang="en-US" dirty="0">
                <a:hlinkClick r:id="rId2"/>
              </a:rPr>
              <a:t>http://news.mit.edu/sites/mit.edu.newsoffice/files/styles/news_article_image_top_slideshow/public/images/2013/20130214103501-10.jpg?itok=Qb72mM3t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http://news.mit.edu/sites/mit.edu.newsoffice/files/styles/news_article_image_top_slideshow/public/images/2013/20130214103501-10.jpg?itok=Qb72mM3t">
            <a:extLst>
              <a:ext uri="{FF2B5EF4-FFF2-40B4-BE49-F238E27FC236}">
                <a16:creationId xmlns:a16="http://schemas.microsoft.com/office/drawing/2014/main" id="{4054EF0E-82A0-4E65-9CE7-7242AF18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39" y="2530707"/>
            <a:ext cx="60864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11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9F99-5F71-48F2-A90F-1B2DA3BA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32: Ray and Mario Stata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F447-E2CB-4762-8DF7-748A6FF90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12" y="1775827"/>
            <a:ext cx="8946541" cy="4195481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http://www.inquiriesjournal.com/article-images/uid-2397-1413000981/46588d.jpg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www.inquiriesjournal.com/article-images/uid-2397-1413000981/46588d.jpg">
            <a:extLst>
              <a:ext uri="{FF2B5EF4-FFF2-40B4-BE49-F238E27FC236}">
                <a16:creationId xmlns:a16="http://schemas.microsoft.com/office/drawing/2014/main" id="{E3E0B8D2-02A5-4B00-8ABC-B127AB81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58" y="2612650"/>
            <a:ext cx="5104016" cy="36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00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0504-B7BD-40F3-B085-3ED63694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W20: Stratton Student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16AC-DF8E-4056-8C91-A65ADFBDD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10" y="1853248"/>
            <a:ext cx="8946541" cy="419548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https://listart.mit.edu/sites/default/files/styles/slideshow/public/Stratton%20Student%20Center.jpg?itok=UKxbcFou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 descr="https://listart.mit.edu/sites/default/files/styles/slideshow/public/Stratton%20Student%20Center.jpg?itok=UKxbcFou">
            <a:extLst>
              <a:ext uri="{FF2B5EF4-FFF2-40B4-BE49-F238E27FC236}">
                <a16:creationId xmlns:a16="http://schemas.microsoft.com/office/drawing/2014/main" id="{417F8F26-9D6A-4304-A65F-A1ACC058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5" y="2663084"/>
            <a:ext cx="5309062" cy="353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02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B13E8C-E75B-4BFD-93EB-3817634D0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0" y="239536"/>
            <a:ext cx="9618997" cy="61197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17F7C-A5B3-41F5-B09E-AB48BF5A69A1}"/>
              </a:ext>
            </a:extLst>
          </p:cNvPr>
          <p:cNvSpPr txBox="1"/>
          <p:nvPr/>
        </p:nvSpPr>
        <p:spPr>
          <a:xfrm>
            <a:off x="1072487" y="6386947"/>
            <a:ext cx="990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https://www.topcoder.com/community/member-programs/algorithm-problem-writers/</a:t>
            </a:r>
          </a:p>
        </p:txBody>
      </p:sp>
    </p:spTree>
    <p:extLst>
      <p:ext uri="{BB962C8B-B14F-4D97-AF65-F5344CB8AC3E}">
        <p14:creationId xmlns:p14="http://schemas.microsoft.com/office/powerpoint/2010/main" val="1302919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ED88-92C8-4DF5-8D56-9F6A1872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EAF01-49E7-4039-830D-370867DED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 Engineering and Computer Science (Course 6)</a:t>
            </a:r>
          </a:p>
          <a:p>
            <a:r>
              <a:rPr lang="en-US" dirty="0"/>
              <a:t>Mathematics (Course 18)</a:t>
            </a:r>
          </a:p>
          <a:p>
            <a:r>
              <a:rPr lang="en-US" dirty="0"/>
              <a:t>Advanced Algorithms(6.854)  6: course 6</a:t>
            </a:r>
          </a:p>
        </p:txBody>
      </p:sp>
    </p:spTree>
    <p:extLst>
      <p:ext uri="{BB962C8B-B14F-4D97-AF65-F5344CB8AC3E}">
        <p14:creationId xmlns:p14="http://schemas.microsoft.com/office/powerpoint/2010/main" val="2140496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ECC2-7720-46EB-83CF-19830BEE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Institute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D63C8-E139-43A5-A409-F4700D07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82605"/>
            <a:ext cx="8946541" cy="4195481"/>
          </a:xfrm>
        </p:spPr>
        <p:txBody>
          <a:bodyPr/>
          <a:lstStyle/>
          <a:p>
            <a:r>
              <a:rPr lang="en-US" dirty="0">
                <a:hlinkClick r:id="rId2"/>
              </a:rPr>
              <a:t>http://catalog.mit.edu/mit/undergraduate-education/general-institute-requirements/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36F80-F240-4BA0-8757-533B19C9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47" y="2033007"/>
            <a:ext cx="7091414" cy="44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20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BB9B-80D7-4F3F-ADF3-B705DE4A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Education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ADCA-252F-4083-A24C-2EF094E9B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Swimming requirement, plus four physical education courses for eight points(</a:t>
            </a:r>
            <a:r>
              <a:rPr lang="en-US" dirty="0">
                <a:hlinkClick r:id="rId2"/>
              </a:rPr>
              <a:t>http://catalog.mit.edu/mit/undergraduate-education/general-institute-requirements/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53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3F6C-135D-48AF-B8EC-83C1CBC1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Firehose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F63A4-56B5-4686-944E-DFC82870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9" y="1456556"/>
            <a:ext cx="10055027" cy="42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8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ADD0-565B-49DF-BB22-A2109D5D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Freshman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8B02E-8E3C-442D-BDE5-BC4ADB807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“In the first semester and the January Independent Activities Period (IAP) freshmen are graded on a Pass or No Record basis in all subjects they take, where P (passing) means C- or better performance. Freshmen earn no credit for subjects with D and F grades.”</a:t>
            </a:r>
          </a:p>
          <a:p>
            <a:r>
              <a:rPr lang="en-US" dirty="0"/>
              <a:t>“In the second semester, freshmen are graded on an A, B, C or No Record basis. They continue to earn no credit for subjects with D and F grades.”</a:t>
            </a:r>
          </a:p>
          <a:p>
            <a:r>
              <a:rPr lang="en-US" dirty="0">
                <a:hlinkClick r:id="rId2"/>
              </a:rPr>
              <a:t>http://web.mit.edu/registrar/reg/grades/freshmangrading.html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01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171C-C68B-405E-987F-3A60237B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2EC9A-0A38-4C16-83F8-EF9129EE0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1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D0AF-73EA-4FFC-8A48-088CC2CE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Statement editor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F5ED2B-53B8-4F95-A6B6-8C6D2FB96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42" y="2073420"/>
            <a:ext cx="5542110" cy="4195762"/>
          </a:xfrm>
        </p:spPr>
      </p:pic>
    </p:spTree>
    <p:extLst>
      <p:ext uri="{BB962C8B-B14F-4D97-AF65-F5344CB8AC3E}">
        <p14:creationId xmlns:p14="http://schemas.microsoft.com/office/powerpoint/2010/main" val="294700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A74D-4FD1-44D5-8534-ECCB5F0B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Preview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8A5C5-404A-4013-A12E-D28B6279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63" y="1713273"/>
            <a:ext cx="5542110" cy="4195762"/>
          </a:xfrm>
        </p:spPr>
      </p:pic>
    </p:spTree>
    <p:extLst>
      <p:ext uri="{BB962C8B-B14F-4D97-AF65-F5344CB8AC3E}">
        <p14:creationId xmlns:p14="http://schemas.microsoft.com/office/powerpoint/2010/main" val="248604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358C-E669-48F1-92C6-D640F398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E621A-2F5C-4A8E-9892-AFA75382F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0" y="1576841"/>
            <a:ext cx="5542110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E16F8-AC34-443F-BB6C-CEE30CAF7E77}"/>
              </a:ext>
            </a:extLst>
          </p:cNvPr>
          <p:cNvSpPr txBox="1"/>
          <p:nvPr/>
        </p:nvSpPr>
        <p:spPr>
          <a:xfrm>
            <a:off x="6295505" y="1629835"/>
            <a:ext cx="47195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either add them one by one or </a:t>
            </a:r>
          </a:p>
          <a:p>
            <a:r>
              <a:rPr lang="en-US" dirty="0"/>
              <a:t>add a batch of data from a file.</a:t>
            </a:r>
          </a:p>
          <a:p>
            <a:endParaRPr lang="en-US" dirty="0"/>
          </a:p>
          <a:p>
            <a:r>
              <a:rPr lang="en-US" dirty="0"/>
              <a:t>However, arrays can’t have more than </a:t>
            </a:r>
          </a:p>
          <a:p>
            <a:r>
              <a:rPr lang="en-US" dirty="0"/>
              <a:t>2,500 elements.</a:t>
            </a:r>
          </a:p>
        </p:txBody>
      </p:sp>
    </p:spTree>
    <p:extLst>
      <p:ext uri="{BB962C8B-B14F-4D97-AF65-F5344CB8AC3E}">
        <p14:creationId xmlns:p14="http://schemas.microsoft.com/office/powerpoint/2010/main" val="1006472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3349</TotalTime>
  <Words>2848</Words>
  <Application>Microsoft Office PowerPoint</Application>
  <PresentationFormat>Widescreen</PresentationFormat>
  <Paragraphs>251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Cambria Math</vt:lpstr>
      <vt:lpstr>Century Gothic</vt:lpstr>
      <vt:lpstr>Wingdings</vt:lpstr>
      <vt:lpstr>Wingdings 3</vt:lpstr>
      <vt:lpstr>Ion</vt:lpstr>
      <vt:lpstr>Problem-Setting On Topcoder</vt:lpstr>
      <vt:lpstr>PowerPoint Presentation</vt:lpstr>
      <vt:lpstr>MPSQAS </vt:lpstr>
      <vt:lpstr>What contests can you write problems for?</vt:lpstr>
      <vt:lpstr>How can I be a writer?</vt:lpstr>
      <vt:lpstr>PowerPoint Presentation</vt:lpstr>
      <vt:lpstr>Statement editor</vt:lpstr>
      <vt:lpstr>Statement Preview</vt:lpstr>
      <vt:lpstr>Test Data</vt:lpstr>
      <vt:lpstr>Solution</vt:lpstr>
      <vt:lpstr>All solutions</vt:lpstr>
      <vt:lpstr>Correspondence</vt:lpstr>
      <vt:lpstr>Solution</vt:lpstr>
      <vt:lpstr>Checker</vt:lpstr>
      <vt:lpstr>Validator</vt:lpstr>
      <vt:lpstr>PowerPoint Presentation</vt:lpstr>
      <vt:lpstr>Java</vt:lpstr>
      <vt:lpstr>Java</vt:lpstr>
      <vt:lpstr>C++</vt:lpstr>
      <vt:lpstr>Python</vt:lpstr>
      <vt:lpstr>Java</vt:lpstr>
      <vt:lpstr>Standard Solution</vt:lpstr>
      <vt:lpstr>What happens when you run a Java program</vt:lpstr>
      <vt:lpstr>Java on Topcoder</vt:lpstr>
      <vt:lpstr>How similar is Java and C++</vt:lpstr>
      <vt:lpstr>Libraries</vt:lpstr>
      <vt:lpstr>What differences can you find?</vt:lpstr>
      <vt:lpstr>String in Java</vt:lpstr>
      <vt:lpstr>Other differences</vt:lpstr>
      <vt:lpstr>Automatic Translator</vt:lpstr>
      <vt:lpstr>Bonus Lecture: PS on Codeforces by Tommyr7</vt:lpstr>
      <vt:lpstr>Contacted by Admin</vt:lpstr>
      <vt:lpstr>Looking for Ideas</vt:lpstr>
      <vt:lpstr>Oops…Too Many Ideas</vt:lpstr>
      <vt:lpstr>Two 1000-pointers</vt:lpstr>
      <vt:lpstr>The 500-pointer and others</vt:lpstr>
      <vt:lpstr>Div2 easy-LongLiveZhangzj</vt:lpstr>
      <vt:lpstr>TCO2C</vt:lpstr>
      <vt:lpstr>SRM719</vt:lpstr>
      <vt:lpstr>LongMansionDiv2 &amp; LongMansionDiv1</vt:lpstr>
      <vt:lpstr>Solution</vt:lpstr>
      <vt:lpstr>TwoDogsOnATree</vt:lpstr>
      <vt:lpstr>Solution</vt:lpstr>
      <vt:lpstr>OwaskiAndTree</vt:lpstr>
      <vt:lpstr>Solution</vt:lpstr>
      <vt:lpstr>TCO2C-hard: TreasureOfWinedag</vt:lpstr>
      <vt:lpstr>Solution</vt:lpstr>
      <vt:lpstr>RedemptionOfMatthew99</vt:lpstr>
      <vt:lpstr>Solution</vt:lpstr>
      <vt:lpstr>Proof</vt:lpstr>
      <vt:lpstr>Proof ctd.</vt:lpstr>
      <vt:lpstr>Bibliography</vt:lpstr>
      <vt:lpstr>Bonus Lecture: about MIT</vt:lpstr>
      <vt:lpstr>What is MIT?</vt:lpstr>
      <vt:lpstr>How big is the campus</vt:lpstr>
      <vt:lpstr>Building No. &amp; Course No.</vt:lpstr>
      <vt:lpstr>Building 10: Great Dome</vt:lpstr>
      <vt:lpstr>Building 32: Ray and Mario Stata Center</vt:lpstr>
      <vt:lpstr>Building W20: Stratton Student Center</vt:lpstr>
      <vt:lpstr>Courses</vt:lpstr>
      <vt:lpstr>General Institute Requirements</vt:lpstr>
      <vt:lpstr>Physical Education Requirement</vt:lpstr>
      <vt:lpstr>Firehose</vt:lpstr>
      <vt:lpstr>Freshman Grading</vt:lpstr>
      <vt:lpstr>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Problem-Setting On Topcoder</dc:title>
  <dc:creator>Xiao Mao</dc:creator>
  <cp:lastModifiedBy>Xiao Mao</cp:lastModifiedBy>
  <cp:revision>456</cp:revision>
  <dcterms:created xsi:type="dcterms:W3CDTF">2018-01-20T20:08:21Z</dcterms:created>
  <dcterms:modified xsi:type="dcterms:W3CDTF">2018-02-04T09:43:00Z</dcterms:modified>
</cp:coreProperties>
</file>